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0"/>
  </p:notesMasterIdLst>
  <p:sldIdLst>
    <p:sldId id="314" r:id="rId2"/>
    <p:sldId id="511" r:id="rId3"/>
    <p:sldId id="508" r:id="rId4"/>
    <p:sldId id="509" r:id="rId5"/>
    <p:sldId id="515" r:id="rId6"/>
    <p:sldId id="516" r:id="rId7"/>
    <p:sldId id="517" r:id="rId8"/>
    <p:sldId id="514" r:id="rId9"/>
  </p:sldIdLst>
  <p:sldSz cx="9144000" cy="5715000" type="screen16x1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/>
      <a:tcStyle>
        <a:tcBdr/>
        <a:fill>
          <a:solidFill>
            <a:srgbClr val="E8ECF4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/>
      <a:tcStyle>
        <a:tcBdr/>
        <a:fill>
          <a:solidFill>
            <a:srgbClr val="EFF3E9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/>
      <a:tcStyle>
        <a:tcBdr/>
        <a:fill>
          <a:solidFill>
            <a:srgbClr val="FDEE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196"/>
    <p:restoredTop sz="94561"/>
  </p:normalViewPr>
  <p:slideViewPr>
    <p:cSldViewPr snapToGrid="0" snapToObjects="1">
      <p:cViewPr varScale="1">
        <p:scale>
          <a:sx n="110" d="100"/>
          <a:sy n="110" d="100"/>
        </p:scale>
        <p:origin x="100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0" name="Shape 9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spcBef>
        <a:spcPts val="400"/>
      </a:spcBef>
      <a:defRPr sz="1200">
        <a:latin typeface="+mn-lt"/>
        <a:ea typeface="+mn-ea"/>
        <a:cs typeface="+mn-cs"/>
        <a:sym typeface="Calibri"/>
      </a:defRPr>
    </a:lvl1pPr>
    <a:lvl2pPr indent="228600" latinLnBrk="0">
      <a:spcBef>
        <a:spcPts val="400"/>
      </a:spcBef>
      <a:defRPr sz="1200">
        <a:latin typeface="+mn-lt"/>
        <a:ea typeface="+mn-ea"/>
        <a:cs typeface="+mn-cs"/>
        <a:sym typeface="Calibri"/>
      </a:defRPr>
    </a:lvl2pPr>
    <a:lvl3pPr indent="457200" latinLnBrk="0">
      <a:spcBef>
        <a:spcPts val="400"/>
      </a:spcBef>
      <a:defRPr sz="1200">
        <a:latin typeface="+mn-lt"/>
        <a:ea typeface="+mn-ea"/>
        <a:cs typeface="+mn-cs"/>
        <a:sym typeface="Calibri"/>
      </a:defRPr>
    </a:lvl3pPr>
    <a:lvl4pPr indent="685800" latinLnBrk="0">
      <a:spcBef>
        <a:spcPts val="400"/>
      </a:spcBef>
      <a:defRPr sz="1200">
        <a:latin typeface="+mn-lt"/>
        <a:ea typeface="+mn-ea"/>
        <a:cs typeface="+mn-cs"/>
        <a:sym typeface="Calibri"/>
      </a:defRPr>
    </a:lvl4pPr>
    <a:lvl5pPr indent="914400" latinLnBrk="0">
      <a:spcBef>
        <a:spcPts val="400"/>
      </a:spcBef>
      <a:defRPr sz="1200">
        <a:latin typeface="+mn-lt"/>
        <a:ea typeface="+mn-ea"/>
        <a:cs typeface="+mn-cs"/>
        <a:sym typeface="Calibri"/>
      </a:defRPr>
    </a:lvl5pPr>
    <a:lvl6pPr indent="1143000" latinLnBrk="0">
      <a:spcBef>
        <a:spcPts val="400"/>
      </a:spcBef>
      <a:defRPr sz="1200">
        <a:latin typeface="+mn-lt"/>
        <a:ea typeface="+mn-ea"/>
        <a:cs typeface="+mn-cs"/>
        <a:sym typeface="Calibri"/>
      </a:defRPr>
    </a:lvl6pPr>
    <a:lvl7pPr indent="1371600" latinLnBrk="0">
      <a:spcBef>
        <a:spcPts val="400"/>
      </a:spcBef>
      <a:defRPr sz="1200">
        <a:latin typeface="+mn-lt"/>
        <a:ea typeface="+mn-ea"/>
        <a:cs typeface="+mn-cs"/>
        <a:sym typeface="Calibri"/>
      </a:defRPr>
    </a:lvl7pPr>
    <a:lvl8pPr indent="1600200" latinLnBrk="0">
      <a:spcBef>
        <a:spcPts val="400"/>
      </a:spcBef>
      <a:defRPr sz="1200">
        <a:latin typeface="+mn-lt"/>
        <a:ea typeface="+mn-ea"/>
        <a:cs typeface="+mn-cs"/>
        <a:sym typeface="Calibri"/>
      </a:defRPr>
    </a:lvl8pPr>
    <a:lvl9pPr indent="1828800" latinLnBrk="0">
      <a:spcBef>
        <a:spcPts val="400"/>
      </a:spcBef>
      <a:defRPr sz="1200">
        <a:latin typeface="+mn-lt"/>
        <a:ea typeface="+mn-ea"/>
        <a:cs typeface="+mn-cs"/>
        <a:sym typeface="Calibri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8178" y="5314474"/>
            <a:ext cx="258623" cy="269239"/>
          </a:xfrm>
          <a:prstGeom prst="rect">
            <a:avLst/>
          </a:prstGeom>
        </p:spPr>
        <p:txBody>
          <a:bodyPr lIns="45718" tIns="45718" rIns="45718" bIns="45718"/>
          <a:lstStyle>
            <a:lvl1pPr defTabSz="914400">
              <a:defRPr sz="1200">
                <a:solidFill>
                  <a:srgbClr val="898989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Text"/>
          <p:cNvSpPr txBox="1">
            <a:spLocks noGrp="1"/>
          </p:cNvSpPr>
          <p:nvPr>
            <p:ph type="title"/>
          </p:nvPr>
        </p:nvSpPr>
        <p:spPr>
          <a:xfrm>
            <a:off x="761998" y="714373"/>
            <a:ext cx="6572254" cy="541420"/>
          </a:xfrm>
          <a:prstGeom prst="rect">
            <a:avLst/>
          </a:prstGeom>
        </p:spPr>
        <p:txBody>
          <a:bodyPr lIns="28575" tIns="28575" rIns="28575" bIns="28575"/>
          <a:lstStyle>
            <a:lvl1pPr>
              <a:defRPr sz="2800"/>
            </a:lvl1pPr>
          </a:lstStyle>
          <a:p>
            <a:r>
              <a:t>Title Text</a:t>
            </a:r>
          </a:p>
        </p:txBody>
      </p:sp>
      <p:sp>
        <p:nvSpPr>
          <p:cNvPr id="28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285874" y="1855390"/>
            <a:ext cx="6572253" cy="2719587"/>
          </a:xfrm>
          <a:prstGeom prst="rect">
            <a:avLst/>
          </a:prstGeom>
        </p:spPr>
        <p:txBody>
          <a:bodyPr lIns="28574" tIns="28574" rIns="28574" bIns="28574"/>
          <a:lstStyle>
            <a:lvl1pPr marL="179614" indent="-179614"/>
            <a:lvl3pPr marL="1165860" indent="-251460"/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672412" y="4702770"/>
            <a:ext cx="185713" cy="196851"/>
          </a:xfrm>
          <a:prstGeom prst="rect">
            <a:avLst/>
          </a:prstGeom>
        </p:spPr>
        <p:txBody>
          <a:bodyPr lIns="28575" tIns="28575" rIns="28575" bIns="28575"/>
          <a:lstStyle>
            <a:lvl1pPr>
              <a:defRPr sz="9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Text"/>
          <p:cNvSpPr txBox="1">
            <a:spLocks noGrp="1"/>
          </p:cNvSpPr>
          <p:nvPr>
            <p:ph type="title"/>
          </p:nvPr>
        </p:nvSpPr>
        <p:spPr>
          <a:xfrm>
            <a:off x="2000249" y="812101"/>
            <a:ext cx="4436270" cy="745630"/>
          </a:xfrm>
          <a:prstGeom prst="rect">
            <a:avLst/>
          </a:prstGeom>
        </p:spPr>
        <p:txBody>
          <a:bodyPr lIns="25717" tIns="25717" rIns="25717" bIns="25717"/>
          <a:lstStyle>
            <a:lvl1pPr>
              <a:defRPr sz="2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3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2353865" y="1955601"/>
            <a:ext cx="4436270" cy="2447629"/>
          </a:xfrm>
          <a:prstGeom prst="rect">
            <a:avLst/>
          </a:prstGeom>
        </p:spPr>
        <p:txBody>
          <a:bodyPr lIns="25717" tIns="25717" rIns="25717" bIns="25717"/>
          <a:lstStyle>
            <a:lvl1pPr marL="163285" indent="-163285">
              <a:defRPr sz="2000">
                <a:latin typeface="Arial"/>
                <a:ea typeface="Arial"/>
                <a:cs typeface="Arial"/>
                <a:sym typeface="Arial"/>
              </a:defRPr>
            </a:lvl1pPr>
            <a:lvl2pPr marL="647700" indent="-190500">
              <a:defRPr sz="2000">
                <a:latin typeface="Arial"/>
                <a:ea typeface="Arial"/>
                <a:cs typeface="Arial"/>
                <a:sym typeface="Arial"/>
              </a:defRPr>
            </a:lvl2pPr>
            <a:lvl3pPr marL="1143000" indent="-228600">
              <a:defRPr sz="2000">
                <a:latin typeface="Arial"/>
                <a:ea typeface="Arial"/>
                <a:cs typeface="Arial"/>
                <a:sym typeface="Arial"/>
              </a:defRPr>
            </a:lvl3pPr>
            <a:lvl4pPr marL="1625600" indent="-254000">
              <a:defRPr sz="2000">
                <a:latin typeface="Arial"/>
                <a:ea typeface="Arial"/>
                <a:cs typeface="Arial"/>
                <a:sym typeface="Arial"/>
              </a:defRPr>
            </a:lvl4pPr>
            <a:lvl5pPr marL="2082800" indent="-254000">
              <a:defRPr sz="2000"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598862" y="4519478"/>
            <a:ext cx="191273" cy="174697"/>
          </a:xfrm>
          <a:prstGeom prst="rect">
            <a:avLst/>
          </a:prstGeom>
        </p:spPr>
        <p:txBody>
          <a:bodyPr lIns="25717" tIns="25717" rIns="25717" bIns="25717"/>
          <a:lstStyle>
            <a:lvl1pPr>
              <a:defRPr sz="900"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0" y="285750"/>
            <a:ext cx="7886700" cy="64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4289" tIns="34289" rIns="34289" bIns="34289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628650" y="1654968"/>
            <a:ext cx="7886700" cy="3263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4289" tIns="34289" rIns="34289" bIns="3428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05335" y="5073095"/>
            <a:ext cx="210015" cy="233679"/>
          </a:xfrm>
          <a:prstGeom prst="rect">
            <a:avLst/>
          </a:prstGeom>
          <a:ln w="12700">
            <a:miter lim="400000"/>
          </a:ln>
        </p:spPr>
        <p:txBody>
          <a:bodyPr wrap="none" lIns="34289" tIns="34289" rIns="34289" bIns="34289" anchor="ctr">
            <a:spAutoFit/>
          </a:bodyPr>
          <a:lstStyle>
            <a:lvl1pPr algn="r" defTabSz="762000">
              <a:defRPr sz="1000">
                <a:solidFill>
                  <a:srgbClr val="888888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</p:sldLayoutIdLst>
  <p:transition spd="med"/>
  <p:txStyles>
    <p:titleStyle>
      <a:lvl1pPr marL="0" marR="0" indent="0" algn="l" defTabSz="7620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solidFill>
            <a:srgbClr val="C00000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7620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solidFill>
            <a:srgbClr val="C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7620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solidFill>
            <a:srgbClr val="C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7620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solidFill>
            <a:srgbClr val="C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7620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solidFill>
            <a:srgbClr val="C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7620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solidFill>
            <a:srgbClr val="C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7620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solidFill>
            <a:srgbClr val="C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7620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solidFill>
            <a:srgbClr val="C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7620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solidFill>
            <a:srgbClr val="C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179614" marR="0" indent="-179614" algn="l" defTabSz="762000" latinLnBrk="0">
        <a:lnSpc>
          <a:spcPct val="90000"/>
        </a:lnSpc>
        <a:spcBef>
          <a:spcPts val="800"/>
        </a:spcBef>
        <a:spcAft>
          <a:spcPts val="0"/>
        </a:spcAft>
        <a:buClrTx/>
        <a:buSzPct val="100000"/>
        <a:buFont typeface="Arial"/>
        <a:buChar char="•"/>
        <a:tabLst/>
        <a:defRPr sz="2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666750" marR="0" indent="-209550" algn="l" defTabSz="762000" latinLnBrk="0">
        <a:lnSpc>
          <a:spcPct val="90000"/>
        </a:lnSpc>
        <a:spcBef>
          <a:spcPts val="800"/>
        </a:spcBef>
        <a:spcAft>
          <a:spcPts val="0"/>
        </a:spcAft>
        <a:buClrTx/>
        <a:buSzPct val="100000"/>
        <a:buFont typeface="Arial"/>
        <a:buChar char="•"/>
        <a:tabLst/>
        <a:defRPr sz="2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1165859" marR="0" indent="-251459" algn="l" defTabSz="762000" latinLnBrk="0">
        <a:lnSpc>
          <a:spcPct val="90000"/>
        </a:lnSpc>
        <a:spcBef>
          <a:spcPts val="800"/>
        </a:spcBef>
        <a:spcAft>
          <a:spcPts val="0"/>
        </a:spcAft>
        <a:buClrTx/>
        <a:buSzPct val="100000"/>
        <a:buFont typeface="Arial"/>
        <a:buChar char="•"/>
        <a:tabLst/>
        <a:defRPr sz="2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1651000" marR="0" indent="-279400" algn="l" defTabSz="762000" latinLnBrk="0">
        <a:lnSpc>
          <a:spcPct val="90000"/>
        </a:lnSpc>
        <a:spcBef>
          <a:spcPts val="800"/>
        </a:spcBef>
        <a:spcAft>
          <a:spcPts val="0"/>
        </a:spcAft>
        <a:buClrTx/>
        <a:buSzPct val="100000"/>
        <a:buFont typeface="Arial"/>
        <a:buChar char="•"/>
        <a:tabLst/>
        <a:defRPr sz="2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2108200" marR="0" indent="-279400" algn="l" defTabSz="762000" latinLnBrk="0">
        <a:lnSpc>
          <a:spcPct val="90000"/>
        </a:lnSpc>
        <a:spcBef>
          <a:spcPts val="800"/>
        </a:spcBef>
        <a:spcAft>
          <a:spcPts val="0"/>
        </a:spcAft>
        <a:buClrTx/>
        <a:buSzPct val="100000"/>
        <a:buFont typeface="Arial"/>
        <a:buChar char="•"/>
        <a:tabLst/>
        <a:defRPr sz="2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2565400" marR="0" indent="-279400" algn="l" defTabSz="762000" latinLnBrk="0">
        <a:lnSpc>
          <a:spcPct val="90000"/>
        </a:lnSpc>
        <a:spcBef>
          <a:spcPts val="800"/>
        </a:spcBef>
        <a:spcAft>
          <a:spcPts val="0"/>
        </a:spcAft>
        <a:buClrTx/>
        <a:buSzPct val="100000"/>
        <a:buFont typeface="Arial"/>
        <a:buChar char="•"/>
        <a:tabLst/>
        <a:defRPr sz="2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3022600" marR="0" indent="-279400" algn="l" defTabSz="762000" latinLnBrk="0">
        <a:lnSpc>
          <a:spcPct val="90000"/>
        </a:lnSpc>
        <a:spcBef>
          <a:spcPts val="800"/>
        </a:spcBef>
        <a:spcAft>
          <a:spcPts val="0"/>
        </a:spcAft>
        <a:buClrTx/>
        <a:buSzPct val="100000"/>
        <a:buFont typeface="Arial"/>
        <a:buChar char="•"/>
        <a:tabLst/>
        <a:defRPr sz="2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3479800" marR="0" indent="-279400" algn="l" defTabSz="762000" latinLnBrk="0">
        <a:lnSpc>
          <a:spcPct val="90000"/>
        </a:lnSpc>
        <a:spcBef>
          <a:spcPts val="800"/>
        </a:spcBef>
        <a:spcAft>
          <a:spcPts val="0"/>
        </a:spcAft>
        <a:buClrTx/>
        <a:buSzPct val="100000"/>
        <a:buFont typeface="Arial"/>
        <a:buChar char="•"/>
        <a:tabLst/>
        <a:defRPr sz="2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3937000" marR="0" indent="-279400" algn="l" defTabSz="762000" latinLnBrk="0">
        <a:lnSpc>
          <a:spcPct val="90000"/>
        </a:lnSpc>
        <a:spcBef>
          <a:spcPts val="800"/>
        </a:spcBef>
        <a:spcAft>
          <a:spcPts val="0"/>
        </a:spcAft>
        <a:buClrTx/>
        <a:buSzPct val="100000"/>
        <a:buFont typeface="Arial"/>
        <a:buChar char="•"/>
        <a:tabLst/>
        <a:defRPr sz="2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7620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r" defTabSz="7620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r" defTabSz="7620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r" defTabSz="7620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r" defTabSz="7620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7620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7620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7620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7620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jpe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Chapter 10: Blockchain and Cryptocurrencies  Cryptocurrencies Bitcoin addresses Blockchain Mining Ethereum Smart Contracts  Prof Bill Buchanan OBE http://asecuritysite.com/crypto10 http://asecuritysite.com/encryption"/>
          <p:cNvSpPr txBox="1">
            <a:spLocks noGrp="1"/>
          </p:cNvSpPr>
          <p:nvPr>
            <p:ph type="title" idx="4294967295"/>
          </p:nvPr>
        </p:nvSpPr>
        <p:spPr>
          <a:xfrm>
            <a:off x="468311" y="961528"/>
            <a:ext cx="5327653" cy="4106120"/>
          </a:xfrm>
          <a:prstGeom prst="rect">
            <a:avLst/>
          </a:prstGeom>
        </p:spPr>
        <p:txBody>
          <a:bodyPr lIns="45718" tIns="45718" rIns="45718" bIns="45718"/>
          <a:lstStyle/>
          <a:p>
            <a:pPr defTabSz="758951">
              <a:lnSpc>
                <a:spcPct val="100000"/>
              </a:lnSpc>
              <a:defRPr sz="2300" b="1">
                <a:latin typeface="+mn-lt"/>
                <a:ea typeface="+mn-ea"/>
                <a:cs typeface="+mn-cs"/>
                <a:sym typeface="Calibri"/>
              </a:defRPr>
            </a:pPr>
            <a:r>
              <a:rPr lang="en-US" sz="3400" dirty="0"/>
              <a:t>Introduction</a:t>
            </a:r>
            <a:br>
              <a:rPr dirty="0"/>
            </a:br>
            <a:br>
              <a:rPr dirty="0"/>
            </a:br>
            <a:endParaRPr dirty="0"/>
          </a:p>
          <a:p>
            <a:pPr defTabSz="758951">
              <a:lnSpc>
                <a:spcPct val="100000"/>
              </a:lnSpc>
              <a:defRPr sz="2300" b="1">
                <a:latin typeface="+mn-lt"/>
                <a:ea typeface="+mn-ea"/>
                <a:cs typeface="+mn-cs"/>
                <a:sym typeface="Calibri"/>
              </a:defRPr>
            </a:pPr>
            <a:r>
              <a:rPr lang="en-US" sz="1700" dirty="0"/>
              <a:t>Module Overview</a:t>
            </a:r>
            <a:br>
              <a:rPr lang="en-US" sz="1700" dirty="0"/>
            </a:br>
            <a:r>
              <a:rPr lang="en-US" sz="1700" dirty="0"/>
              <a:t>Timetable</a:t>
            </a:r>
            <a:br>
              <a:rPr lang="en-US" sz="1700" dirty="0"/>
            </a:br>
            <a:r>
              <a:rPr lang="en-US" sz="1700" dirty="0" err="1"/>
              <a:t>vSoC</a:t>
            </a:r>
            <a:r>
              <a:rPr lang="en-US" sz="1700" dirty="0"/>
              <a:t> 2</a:t>
            </a:r>
            <a:br>
              <a:rPr sz="1700" b="0" dirty="0"/>
            </a:br>
            <a:br>
              <a:rPr sz="1600" b="0" dirty="0"/>
            </a:br>
            <a:r>
              <a:rPr b="0" dirty="0"/>
              <a:t>Prof Bill Buchanan OBE</a:t>
            </a:r>
            <a:br>
              <a:rPr sz="1600" b="0" dirty="0"/>
            </a:br>
            <a:r>
              <a:rPr lang="en-GB" sz="1600" b="1" dirty="0"/>
              <a:t>https://</a:t>
            </a:r>
            <a:r>
              <a:rPr lang="en-GB" sz="1600" b="1" dirty="0" err="1"/>
              <a:t>asecuritysite.com</a:t>
            </a:r>
            <a:br>
              <a:rPr sz="1600" b="0" dirty="0"/>
            </a:br>
            <a:endParaRPr sz="1600" b="0" dirty="0"/>
          </a:p>
        </p:txBody>
      </p:sp>
      <p:pic>
        <p:nvPicPr>
          <p:cNvPr id="4" name="Picture 3" descr="A picture containing text, cup, coffee, table&#10;&#10;Description automatically generated">
            <a:extLst>
              <a:ext uri="{FF2B5EF4-FFF2-40B4-BE49-F238E27FC236}">
                <a16:creationId xmlns:a16="http://schemas.microsoft.com/office/drawing/2014/main" id="{78767795-870D-9543-9B2F-F429AFE704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1561" y="0"/>
            <a:ext cx="5782440" cy="433683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8380DD7-BF5B-F1F3-C97E-72FBF056F6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3026" y="4909117"/>
            <a:ext cx="1522538" cy="730818"/>
          </a:xfrm>
          <a:prstGeom prst="rect">
            <a:avLst/>
          </a:prstGeom>
        </p:spPr>
      </p:pic>
      <p:pic>
        <p:nvPicPr>
          <p:cNvPr id="5" name="Picture 4" descr="A picture containing logo&#10;&#10;Description automatically generated">
            <a:extLst>
              <a:ext uri="{FF2B5EF4-FFF2-40B4-BE49-F238E27FC236}">
                <a16:creationId xmlns:a16="http://schemas.microsoft.com/office/drawing/2014/main" id="{6F124E27-C1CE-C9E9-3EDA-A6B8F45A4F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8093" y="4834053"/>
            <a:ext cx="2108334" cy="880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058285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dirty="0"/>
          </a:p>
        </p:txBody>
      </p:sp>
      <p:pic>
        <p:nvPicPr>
          <p:cNvPr id="9" name="Picture 2" descr="Logo">
            <a:extLst>
              <a:ext uri="{FF2B5EF4-FFF2-40B4-BE49-F238E27FC236}">
                <a16:creationId xmlns:a16="http://schemas.microsoft.com/office/drawing/2014/main" id="{348F1697-5968-604E-AF7B-F71888E05D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501173" cy="1478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5956" name="Picture 4">
            <a:extLst>
              <a:ext uri="{FF2B5EF4-FFF2-40B4-BE49-F238E27FC236}">
                <a16:creationId xmlns:a16="http://schemas.microsoft.com/office/drawing/2014/main" id="{0B6FA367-8741-AC43-95CF-5267586D76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065" y="1520487"/>
            <a:ext cx="769183" cy="998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00002AB-45C0-5249-8DF4-1CB61963171F}"/>
              </a:ext>
            </a:extLst>
          </p:cNvPr>
          <p:cNvSpPr/>
          <p:nvPr/>
        </p:nvSpPr>
        <p:spPr>
          <a:xfrm>
            <a:off x="1295958" y="1635747"/>
            <a:ext cx="3901562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500" dirty="0">
                <a:latin typeface="Slack-Lato"/>
              </a:rPr>
              <a:t>Professor Bill Buchanan OBE. </a:t>
            </a:r>
            <a:br>
              <a:rPr lang="en-GB" sz="1500" dirty="0">
                <a:latin typeface="Slack-Lato"/>
              </a:rPr>
            </a:br>
            <a:r>
              <a:rPr lang="en-GB" sz="1500" dirty="0">
                <a:latin typeface="Slack-Lato"/>
              </a:rPr>
              <a:t>Twitter: @</a:t>
            </a:r>
            <a:r>
              <a:rPr lang="en-GB" sz="1500" dirty="0" err="1">
                <a:latin typeface="Slack-Lato"/>
              </a:rPr>
              <a:t>billatnapier</a:t>
            </a:r>
            <a:r>
              <a:rPr lang="en-GB" sz="1500" dirty="0">
                <a:latin typeface="Slack-Lato"/>
              </a:rPr>
              <a:t> </a:t>
            </a:r>
            <a:br>
              <a:rPr lang="en-GB" sz="1500" dirty="0">
                <a:latin typeface="Slack-Lato"/>
              </a:rPr>
            </a:br>
            <a:r>
              <a:rPr lang="en-GB" sz="1500" dirty="0">
                <a:latin typeface="Slack-Lato"/>
              </a:rPr>
              <a:t>Web: </a:t>
            </a:r>
            <a:r>
              <a:rPr lang="en-GB" sz="1500" dirty="0" err="1">
                <a:latin typeface="Slack-Lato"/>
              </a:rPr>
              <a:t>asecuritysite.com</a:t>
            </a:r>
            <a:endParaRPr lang="en-US" sz="1500" dirty="0"/>
          </a:p>
        </p:txBody>
      </p:sp>
      <p:pic>
        <p:nvPicPr>
          <p:cNvPr id="2" name="Image" descr="Image">
            <a:extLst>
              <a:ext uri="{FF2B5EF4-FFF2-40B4-BE49-F238E27FC236}">
                <a16:creationId xmlns:a16="http://schemas.microsoft.com/office/drawing/2014/main" id="{E3755EF0-D63B-1DD0-9E1C-4D166892C5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6118" y="3025667"/>
            <a:ext cx="1644224" cy="2309516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Image" descr="Image">
            <a:extLst>
              <a:ext uri="{FF2B5EF4-FFF2-40B4-BE49-F238E27FC236}">
                <a16:creationId xmlns:a16="http://schemas.microsoft.com/office/drawing/2014/main" id="{10F7DCB6-2A0F-8619-692F-CD2C669335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08061" y="3035751"/>
            <a:ext cx="1631724" cy="2309517"/>
          </a:xfrm>
          <a:prstGeom prst="rect">
            <a:avLst/>
          </a:prstGeom>
          <a:ln w="12700">
            <a:miter lim="400000"/>
          </a:ln>
        </p:spPr>
      </p:pic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4BA78FCC-4550-0079-9545-F4606E4C10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28200" y="3025666"/>
            <a:ext cx="1681930" cy="2309515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Image" descr="Image">
            <a:extLst>
              <a:ext uri="{FF2B5EF4-FFF2-40B4-BE49-F238E27FC236}">
                <a16:creationId xmlns:a16="http://schemas.microsoft.com/office/drawing/2014/main" id="{9F094CB2-B027-51D8-6F7A-8CF920FDB9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8513" y="3025667"/>
            <a:ext cx="1631725" cy="2329687"/>
          </a:xfrm>
          <a:prstGeom prst="rect">
            <a:avLst/>
          </a:prstGeom>
          <a:ln w="12700">
            <a:miter lim="400000"/>
          </a:ln>
        </p:spPr>
      </p:pic>
      <p:pic>
        <p:nvPicPr>
          <p:cNvPr id="1028" name="Picture 4" descr="sana ullah jan">
            <a:extLst>
              <a:ext uri="{FF2B5EF4-FFF2-40B4-BE49-F238E27FC236}">
                <a16:creationId xmlns:a16="http://schemas.microsoft.com/office/drawing/2014/main" id="{0003BF5F-F46D-1C69-5224-CAE9C385E1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0570" y="2043831"/>
            <a:ext cx="818305" cy="818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2E8DF1D-C038-A712-E77D-EA9E81C2365C}"/>
              </a:ext>
            </a:extLst>
          </p:cNvPr>
          <p:cNvSpPr txBox="1"/>
          <p:nvPr/>
        </p:nvSpPr>
        <p:spPr>
          <a:xfrm>
            <a:off x="6506677" y="2518946"/>
            <a:ext cx="2755583" cy="33855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GB" sz="1600" dirty="0"/>
              <a:t>Sana Ullah Jan</a:t>
            </a:r>
          </a:p>
        </p:txBody>
      </p:sp>
    </p:spTree>
    <p:extLst>
      <p:ext uri="{BB962C8B-B14F-4D97-AF65-F5344CB8AC3E}">
        <p14:creationId xmlns:p14="http://schemas.microsoft.com/office/powerpoint/2010/main" val="1805067921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5BCF4DE3-E474-5BCD-D24B-0B170C4170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476" y="1309195"/>
            <a:ext cx="4789720" cy="402509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3B785D3-304B-2D49-B0DC-5A92D58D3EA9}"/>
              </a:ext>
            </a:extLst>
          </p:cNvPr>
          <p:cNvSpPr/>
          <p:nvPr/>
        </p:nvSpPr>
        <p:spPr>
          <a:xfrm>
            <a:off x="1250873" y="5330280"/>
            <a:ext cx="6956694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500" b="1" dirty="0">
                <a:latin typeface="Arial" panose="020B0604020202020204" pitchFamily="34" charset="0"/>
                <a:cs typeface="Arial" panose="020B0604020202020204" pitchFamily="34" charset="0"/>
              </a:rPr>
              <a:t>git clone https://</a:t>
            </a:r>
            <a:r>
              <a:rPr lang="en-GB" sz="1500" b="1" dirty="0" err="1">
                <a:latin typeface="Arial" panose="020B0604020202020204" pitchFamily="34" charset="0"/>
                <a:cs typeface="Arial" panose="020B0604020202020204" pitchFamily="34" charset="0"/>
              </a:rPr>
              <a:t>github.com</a:t>
            </a:r>
            <a:r>
              <a:rPr lang="en-GB" sz="1500" b="1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GB" sz="1500" b="1" dirty="0" err="1">
                <a:latin typeface="Arial" panose="020B0604020202020204" pitchFamily="34" charset="0"/>
                <a:cs typeface="Arial" panose="020B0604020202020204" pitchFamily="34" charset="0"/>
              </a:rPr>
              <a:t>billbuchanan</a:t>
            </a:r>
            <a:r>
              <a:rPr lang="en-GB" sz="1500" b="1" dirty="0">
                <a:latin typeface="Arial" panose="020B0604020202020204" pitchFamily="34" charset="0"/>
                <a:cs typeface="Arial" panose="020B0604020202020204" pitchFamily="34" charset="0"/>
              </a:rPr>
              <a:t>/csn09112</a:t>
            </a:r>
            <a:endParaRPr lang="en-US" sz="15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A8D3B61-FAFE-4BF6-D0A8-2B83A88EB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2" descr="Logo">
            <a:extLst>
              <a:ext uri="{FF2B5EF4-FFF2-40B4-BE49-F238E27FC236}">
                <a16:creationId xmlns:a16="http://schemas.microsoft.com/office/drawing/2014/main" id="{64D66C4D-D25C-AE9D-C5AB-166B86D7C0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501173" cy="1478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 picture containing logo&#10;&#10;Description automatically generated">
            <a:extLst>
              <a:ext uri="{FF2B5EF4-FFF2-40B4-BE49-F238E27FC236}">
                <a16:creationId xmlns:a16="http://schemas.microsoft.com/office/drawing/2014/main" id="{26422BD5-DE44-1D5E-1A8D-4128562AB9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9153" y="2405408"/>
            <a:ext cx="2108334" cy="88094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0BBC588-9493-C7F7-2D58-87ABAA8D3B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68467" y="1374506"/>
            <a:ext cx="1522538" cy="73081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ECB7A78-BFDE-4D27-DA4E-E2FF345B3B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68467" y="3866768"/>
            <a:ext cx="1522538" cy="73081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986430F-A10A-F7DB-ED6F-2D28B83B7D75}"/>
              </a:ext>
            </a:extLst>
          </p:cNvPr>
          <p:cNvSpPr/>
          <p:nvPr/>
        </p:nvSpPr>
        <p:spPr>
          <a:xfrm>
            <a:off x="297476" y="2223640"/>
            <a:ext cx="7283942" cy="1478096"/>
          </a:xfrm>
          <a:prstGeom prst="rect">
            <a:avLst/>
          </a:prstGeom>
          <a:noFill/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931384624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4E3B58B-B7EC-5B54-C575-BBDBF6A74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2" descr="Logo">
            <a:extLst>
              <a:ext uri="{FF2B5EF4-FFF2-40B4-BE49-F238E27FC236}">
                <a16:creationId xmlns:a16="http://schemas.microsoft.com/office/drawing/2014/main" id="{EFAEA7FA-7D49-E035-3E61-2DA1363685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501173" cy="1478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F8AE73B9-BBEA-3CA2-D7A4-2EB81C7203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715" y="1566010"/>
            <a:ext cx="7772400" cy="4026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683618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4E3B58B-B7EC-5B54-C575-BBDBF6A74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2" descr="Logo">
            <a:extLst>
              <a:ext uri="{FF2B5EF4-FFF2-40B4-BE49-F238E27FC236}">
                <a16:creationId xmlns:a16="http://schemas.microsoft.com/office/drawing/2014/main" id="{EFAEA7FA-7D49-E035-3E61-2DA1363685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501173" cy="1478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D0161169-C47E-35ED-9183-5B8DF5FEA1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631" y="1347537"/>
            <a:ext cx="8662737" cy="4367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1421445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4E3B58B-B7EC-5B54-C575-BBDBF6A74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2" descr="Logo">
            <a:extLst>
              <a:ext uri="{FF2B5EF4-FFF2-40B4-BE49-F238E27FC236}">
                <a16:creationId xmlns:a16="http://schemas.microsoft.com/office/drawing/2014/main" id="{EFAEA7FA-7D49-E035-3E61-2DA1363685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501173" cy="1478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diagram of a cloud architecture&#10;&#10;Description automatically generated">
            <a:extLst>
              <a:ext uri="{FF2B5EF4-FFF2-40B4-BE49-F238E27FC236}">
                <a16:creationId xmlns:a16="http://schemas.microsoft.com/office/drawing/2014/main" id="{87F690FC-C8D4-1FA0-61B8-11F360DA98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827" y="1750291"/>
            <a:ext cx="7772400" cy="3964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434747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4E3B58B-B7EC-5B54-C575-BBDBF6A74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2" descr="Logo">
            <a:extLst>
              <a:ext uri="{FF2B5EF4-FFF2-40B4-BE49-F238E27FC236}">
                <a16:creationId xmlns:a16="http://schemas.microsoft.com/office/drawing/2014/main" id="{EFAEA7FA-7D49-E035-3E61-2DA1363685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501173" cy="1478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654A868D070CE6939B4E300BCF675EA9_video_dashinit.mp4">
            <a:hlinkClick r:id="" action="ppaction://media"/>
            <a:extLst>
              <a:ext uri="{FF2B5EF4-FFF2-40B4-BE49-F238E27FC236}">
                <a16:creationId xmlns:a16="http://schemas.microsoft.com/office/drawing/2014/main" id="{89D4D472-C24E-DCAE-D508-A741AE87A40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79674" y="1582837"/>
            <a:ext cx="6817489" cy="3834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65256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43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Chapter 10: Blockchain and Cryptocurrencies  Cryptocurrencies Bitcoin addresses Blockchain Mining Ethereum Smart Contracts  Prof Bill Buchanan OBE http://asecuritysite.com/crypto10 http://asecuritysite.com/encryption"/>
          <p:cNvSpPr txBox="1">
            <a:spLocks noGrp="1"/>
          </p:cNvSpPr>
          <p:nvPr>
            <p:ph type="title" idx="4294967295"/>
          </p:nvPr>
        </p:nvSpPr>
        <p:spPr>
          <a:xfrm>
            <a:off x="468311" y="961528"/>
            <a:ext cx="5327653" cy="4106120"/>
          </a:xfrm>
          <a:prstGeom prst="rect">
            <a:avLst/>
          </a:prstGeom>
        </p:spPr>
        <p:txBody>
          <a:bodyPr lIns="45718" tIns="45718" rIns="45718" bIns="45718"/>
          <a:lstStyle/>
          <a:p>
            <a:pPr defTabSz="758951">
              <a:lnSpc>
                <a:spcPct val="100000"/>
              </a:lnSpc>
              <a:defRPr sz="2300" b="1">
                <a:latin typeface="+mn-lt"/>
                <a:ea typeface="+mn-ea"/>
                <a:cs typeface="+mn-cs"/>
                <a:sym typeface="Calibri"/>
              </a:defRPr>
            </a:pPr>
            <a:r>
              <a:rPr lang="en-US" sz="3400" dirty="0"/>
              <a:t>Introduction</a:t>
            </a:r>
            <a:br>
              <a:rPr dirty="0"/>
            </a:br>
            <a:br>
              <a:rPr dirty="0"/>
            </a:br>
            <a:endParaRPr dirty="0"/>
          </a:p>
          <a:p>
            <a:pPr defTabSz="758951">
              <a:lnSpc>
                <a:spcPct val="100000"/>
              </a:lnSpc>
              <a:defRPr sz="2300" b="1">
                <a:latin typeface="+mn-lt"/>
                <a:ea typeface="+mn-ea"/>
                <a:cs typeface="+mn-cs"/>
                <a:sym typeface="Calibri"/>
              </a:defRPr>
            </a:pPr>
            <a:r>
              <a:rPr lang="en-US" sz="1700" dirty="0"/>
              <a:t>Module Overview</a:t>
            </a:r>
            <a:br>
              <a:rPr lang="en-US" sz="1700" dirty="0"/>
            </a:br>
            <a:r>
              <a:rPr lang="en-US" sz="1700" dirty="0"/>
              <a:t>Timetable</a:t>
            </a:r>
            <a:br>
              <a:rPr lang="en-US" sz="1700" dirty="0"/>
            </a:br>
            <a:r>
              <a:rPr lang="en-US" sz="1700" dirty="0" err="1"/>
              <a:t>vSoC</a:t>
            </a:r>
            <a:r>
              <a:rPr lang="en-US" sz="1700" dirty="0"/>
              <a:t> 2</a:t>
            </a:r>
            <a:br>
              <a:rPr sz="1700" b="0" dirty="0"/>
            </a:br>
            <a:br>
              <a:rPr sz="1600" b="0" dirty="0"/>
            </a:br>
            <a:r>
              <a:rPr b="0" dirty="0"/>
              <a:t>Prof Bill Buchanan OBE</a:t>
            </a:r>
            <a:br>
              <a:rPr sz="1600" b="0" dirty="0"/>
            </a:br>
            <a:r>
              <a:rPr lang="en-GB" sz="1600" b="1" dirty="0"/>
              <a:t>https://</a:t>
            </a:r>
            <a:r>
              <a:rPr lang="en-GB" sz="1600" b="1" dirty="0" err="1"/>
              <a:t>asecuritysite.com</a:t>
            </a:r>
            <a:br>
              <a:rPr sz="1600" b="0" dirty="0"/>
            </a:br>
            <a:endParaRPr sz="1600" b="0" dirty="0"/>
          </a:p>
        </p:txBody>
      </p:sp>
      <p:pic>
        <p:nvPicPr>
          <p:cNvPr id="4" name="Picture 3" descr="A picture containing text, cup, coffee, table&#10;&#10;Description automatically generated">
            <a:extLst>
              <a:ext uri="{FF2B5EF4-FFF2-40B4-BE49-F238E27FC236}">
                <a16:creationId xmlns:a16="http://schemas.microsoft.com/office/drawing/2014/main" id="{78767795-870D-9543-9B2F-F429AFE704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1561" y="0"/>
            <a:ext cx="5782440" cy="433683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8380DD7-BF5B-F1F3-C97E-72FBF056F6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3026" y="4851367"/>
            <a:ext cx="1522538" cy="730818"/>
          </a:xfrm>
          <a:prstGeom prst="rect">
            <a:avLst/>
          </a:prstGeom>
        </p:spPr>
      </p:pic>
      <p:pic>
        <p:nvPicPr>
          <p:cNvPr id="5" name="Picture 4" descr="A picture containing logo&#10;&#10;Description automatically generated">
            <a:extLst>
              <a:ext uri="{FF2B5EF4-FFF2-40B4-BE49-F238E27FC236}">
                <a16:creationId xmlns:a16="http://schemas.microsoft.com/office/drawing/2014/main" id="{6F124E27-C1CE-C9E9-3EDA-A6B8F45A4F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5666" y="4834053"/>
            <a:ext cx="2108334" cy="880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01815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</TotalTime>
  <Words>76</Words>
  <Application>Microsoft Macintosh PowerPoint</Application>
  <PresentationFormat>On-screen Show (16:10)</PresentationFormat>
  <Paragraphs>7</Paragraphs>
  <Slides>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Calibri</vt:lpstr>
      <vt:lpstr>Calibri Light</vt:lpstr>
      <vt:lpstr>Helvetica</vt:lpstr>
      <vt:lpstr>Slack-Lato</vt:lpstr>
      <vt:lpstr>Office Theme</vt:lpstr>
      <vt:lpstr>Introduction   Module Overview Timetable vSoC 2  Prof Bill Buchanan OBE https://asecuritysite.com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Introduction   Module Overview Timetable vSoC 2  Prof Bill Buchanan OBE https://asecuritysite.com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Next Generation Crypto   Light-weight crypto. Quantum-robust crypto Tokenization. Zero-knowledge. Homomorphic Encryption.  zkSnarks, Range-proofs   Prof Bill Buchanan OBE http://asecuritysite.com/encryption </dc:title>
  <cp:lastModifiedBy>Buchanan, Bill</cp:lastModifiedBy>
  <cp:revision>20</cp:revision>
  <dcterms:modified xsi:type="dcterms:W3CDTF">2023-09-13T05:44:43Z</dcterms:modified>
</cp:coreProperties>
</file>